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80" r:id="rId3"/>
    <p:sldId id="257" r:id="rId4"/>
    <p:sldId id="281" r:id="rId5"/>
    <p:sldId id="258" r:id="rId6"/>
    <p:sldId id="259" r:id="rId7"/>
    <p:sldId id="282" r:id="rId8"/>
    <p:sldId id="260" r:id="rId9"/>
    <p:sldId id="283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84" r:id="rId18"/>
    <p:sldId id="268" r:id="rId19"/>
    <p:sldId id="269" r:id="rId20"/>
    <p:sldId id="270" r:id="rId21"/>
    <p:sldId id="271" r:id="rId22"/>
    <p:sldId id="272" r:id="rId23"/>
    <p:sldId id="276" r:id="rId24"/>
    <p:sldId id="273" r:id="rId25"/>
    <p:sldId id="275" r:id="rId26"/>
    <p:sldId id="279" r:id="rId27"/>
    <p:sldId id="285" r:id="rId28"/>
    <p:sldId id="274" r:id="rId29"/>
    <p:sldId id="277" r:id="rId30"/>
    <p:sldId id="27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00DBA-D408-42F3-9524-6235D619BF5E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C75D2-F1B8-48DF-9A91-D21A857E91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Crystals can’t provide</a:t>
            </a:r>
            <a:r>
              <a:rPr lang="en-US" baseline="0" dirty="0" smtClean="0"/>
              <a:t> a full reference</a:t>
            </a:r>
          </a:p>
          <a:p>
            <a:r>
              <a:rPr lang="en-US" baseline="0" dirty="0" smtClean="0"/>
              <a:t>Literature shows this is the way to go…maintains advantages of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Crystals can’t provide</a:t>
            </a:r>
            <a:r>
              <a:rPr lang="en-US" baseline="0" dirty="0" smtClean="0"/>
              <a:t> a full reference</a:t>
            </a:r>
          </a:p>
          <a:p>
            <a:r>
              <a:rPr lang="en-US" baseline="0" dirty="0" smtClean="0"/>
              <a:t>Literature shows this is the way to go…maintains advantages of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Crystals can’t provide</a:t>
            </a:r>
            <a:r>
              <a:rPr lang="en-US" baseline="0" dirty="0" smtClean="0"/>
              <a:t> a full reference</a:t>
            </a:r>
          </a:p>
          <a:p>
            <a:r>
              <a:rPr lang="en-US" baseline="0" dirty="0" smtClean="0"/>
              <a:t>Literature shows this is the way to go…maintains advantages of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Crystals can’t provide</a:t>
            </a:r>
            <a:r>
              <a:rPr lang="en-US" baseline="0" dirty="0" smtClean="0"/>
              <a:t> a full reference</a:t>
            </a:r>
          </a:p>
          <a:p>
            <a:r>
              <a:rPr lang="en-US" baseline="0" dirty="0" smtClean="0"/>
              <a:t>Literature shows this is the way to go…maintains advantages of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Crystals can’t provide</a:t>
            </a:r>
            <a:r>
              <a:rPr lang="en-US" baseline="0" dirty="0" smtClean="0"/>
              <a:t> a full reference</a:t>
            </a:r>
          </a:p>
          <a:p>
            <a:r>
              <a:rPr lang="en-US" baseline="0" dirty="0" smtClean="0"/>
              <a:t>Literature shows this is the way to go…maintains advantages of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Smaller the frequency,</a:t>
            </a:r>
            <a:r>
              <a:rPr lang="en-US" baseline="0" dirty="0" smtClean="0"/>
              <a:t> the longer the lock acquisition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Crystals can’t provide</a:t>
            </a:r>
            <a:r>
              <a:rPr lang="en-US" baseline="0" dirty="0" smtClean="0"/>
              <a:t> a full reference</a:t>
            </a:r>
          </a:p>
          <a:p>
            <a:r>
              <a:rPr lang="en-US" baseline="0" dirty="0" smtClean="0"/>
              <a:t>Literature shows this is the way to go…maintains advantages of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Crystals can’t provide</a:t>
            </a:r>
            <a:r>
              <a:rPr lang="en-US" baseline="0" dirty="0" smtClean="0"/>
              <a:t> a full reference</a:t>
            </a:r>
          </a:p>
          <a:p>
            <a:r>
              <a:rPr lang="en-US" baseline="0" dirty="0" smtClean="0"/>
              <a:t>Literature shows this is the way to go…maintains advantages of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75D2-F1B8-48DF-9A91-D21A857E91FB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9172F4-2C8E-4B19-ABE9-DED1D5E1340C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5F03A38-970B-4FBD-AFC4-4BC6039DA7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Yanqing</a:t>
            </a:r>
            <a:r>
              <a:rPr lang="en-US" dirty="0" smtClean="0"/>
              <a:t> Zhang</a:t>
            </a:r>
          </a:p>
          <a:p>
            <a:r>
              <a:rPr lang="en-US" dirty="0" smtClean="0"/>
              <a:t>yanqing@virginia.edu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Ultra Low Power DLL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Approach: Architecture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Literature search</a:t>
            </a:r>
          </a:p>
          <a:p>
            <a:pPr lvl="1"/>
            <a:r>
              <a:rPr lang="en-US" dirty="0" smtClean="0"/>
              <a:t>What options are available to scale power down?</a:t>
            </a:r>
          </a:p>
          <a:p>
            <a:r>
              <a:rPr lang="en-US" dirty="0" smtClean="0"/>
              <a:t>ADDLLs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First observation: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1. Scale down V</a:t>
            </a:r>
            <a:r>
              <a:rPr lang="en-US" baseline="-25000" dirty="0" smtClean="0">
                <a:solidFill>
                  <a:schemeClr val="accent1"/>
                </a:solidFill>
              </a:rPr>
              <a:t>DD,</a:t>
            </a:r>
            <a:r>
              <a:rPr lang="en-US" dirty="0" smtClean="0">
                <a:solidFill>
                  <a:schemeClr val="accent1"/>
                </a:solidFill>
              </a:rPr>
              <a:t> huge amounts of power saved (V</a:t>
            </a:r>
            <a:r>
              <a:rPr lang="en-US" baseline="-25000" dirty="0" smtClean="0">
                <a:solidFill>
                  <a:schemeClr val="accent1"/>
                </a:solidFill>
              </a:rPr>
              <a:t>DD </a:t>
            </a:r>
            <a:r>
              <a:rPr lang="en-US" dirty="0" smtClean="0">
                <a:solidFill>
                  <a:schemeClr val="accent1"/>
                </a:solidFill>
              </a:rPr>
              <a:t> = 0.5V)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3505200" cy="1335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86200" y="4038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[4]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667000"/>
            <a:ext cx="351010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48600" y="39740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[6]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Approach: Architecture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2. How do we make the DLL fully digital?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 rot="5400000">
            <a:off x="36576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48006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60198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5400000">
            <a:off x="72390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4" idx="0"/>
            <a:endCxn id="5" idx="3"/>
          </p:cNvCxnSpPr>
          <p:nvPr/>
        </p:nvCxnSpPr>
        <p:spPr>
          <a:xfrm>
            <a:off x="4343400" y="3048000"/>
            <a:ext cx="533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6" idx="3"/>
          </p:cNvCxnSpPr>
          <p:nvPr/>
        </p:nvCxnSpPr>
        <p:spPr>
          <a:xfrm>
            <a:off x="5486400" y="304800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05600" y="304800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86000" y="48006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CP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8200" y="48006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PD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33800" y="48006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LPF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14" name="Straight Arrow Connector 13"/>
          <p:cNvCxnSpPr>
            <a:stCxn id="12" idx="3"/>
            <a:endCxn id="11" idx="1"/>
          </p:cNvCxnSpPr>
          <p:nvPr/>
        </p:nvCxnSpPr>
        <p:spPr>
          <a:xfrm>
            <a:off x="1905000" y="5181600"/>
            <a:ext cx="381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352800" y="5181600"/>
            <a:ext cx="381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924800" y="3048000"/>
            <a:ext cx="381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6667500" y="4686300"/>
            <a:ext cx="3276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" y="6324600"/>
            <a:ext cx="7848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5400000" flipH="1" flipV="1">
            <a:off x="152400" y="5638800"/>
            <a:ext cx="990600" cy="381000"/>
          </a:xfrm>
          <a:prstGeom prst="bentConnector3">
            <a:avLst>
              <a:gd name="adj1" fmla="val 99937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4" idx="5"/>
          </p:cNvCxnSpPr>
          <p:nvPr/>
        </p:nvCxnSpPr>
        <p:spPr>
          <a:xfrm rot="5400000" flipH="1" flipV="1">
            <a:off x="3790950" y="3486150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4934744" y="3485356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6153944" y="3485356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7371556" y="3485356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038600" y="3733800"/>
            <a:ext cx="3581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58"/>
          <p:cNvCxnSpPr>
            <a:stCxn id="13" idx="3"/>
          </p:cNvCxnSpPr>
          <p:nvPr/>
        </p:nvCxnSpPr>
        <p:spPr>
          <a:xfrm flipV="1">
            <a:off x="4800600" y="3733800"/>
            <a:ext cx="990600" cy="1447800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rot="16200000" flipH="1">
            <a:off x="-342900" y="3848100"/>
            <a:ext cx="1981200" cy="381000"/>
          </a:xfrm>
          <a:prstGeom prst="bentConnector3">
            <a:avLst>
              <a:gd name="adj1" fmla="val 99937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57200" y="3048000"/>
            <a:ext cx="3276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"/>
          <p:cNvGraphicFramePr>
            <a:graphicFrameLocks noChangeAspect="1"/>
          </p:cNvGraphicFramePr>
          <p:nvPr/>
        </p:nvGraphicFramePr>
        <p:xfrm>
          <a:off x="609600" y="2438400"/>
          <a:ext cx="457200" cy="548640"/>
        </p:xfrm>
        <a:graphic>
          <a:graphicData uri="http://schemas.openxmlformats.org/presentationml/2006/ole">
            <p:oleObj spid="_x0000_s2050" name="Equation" r:id="rId3" imgW="190440" imgH="228600" progId="Equation.DSMT4">
              <p:embed/>
            </p:oleObj>
          </a:graphicData>
        </a:graphic>
      </p:graphicFrame>
      <p:graphicFrame>
        <p:nvGraphicFramePr>
          <p:cNvPr id="29" name="Object 3"/>
          <p:cNvGraphicFramePr>
            <a:graphicFrameLocks noChangeAspect="1"/>
          </p:cNvGraphicFramePr>
          <p:nvPr/>
        </p:nvGraphicFramePr>
        <p:xfrm>
          <a:off x="8077200" y="2438400"/>
          <a:ext cx="603250" cy="571500"/>
        </p:xfrm>
        <a:graphic>
          <a:graphicData uri="http://schemas.openxmlformats.org/presentationml/2006/ole">
            <p:oleObj spid="_x0000_s2051" name="Equation" r:id="rId4" imgW="241200" imgH="228600" progId="Equation.DSMT4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486400" y="2281535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VCDL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91200" y="47244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Vcont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762000" y="4038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Bang-bang PD</a:t>
            </a:r>
            <a:endParaRPr lang="en-US" dirty="0"/>
          </a:p>
        </p:txBody>
      </p:sp>
      <p:sp>
        <p:nvSpPr>
          <p:cNvPr id="47" name="Down Arrow 46"/>
          <p:cNvSpPr/>
          <p:nvPr/>
        </p:nvSpPr>
        <p:spPr>
          <a:xfrm>
            <a:off x="1295400" y="4343400"/>
            <a:ext cx="152400" cy="381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 rot="13958322">
            <a:off x="6676288" y="3961738"/>
            <a:ext cx="457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010400" y="41264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Inverter based</a:t>
            </a:r>
            <a:endParaRPr lang="en-US" dirty="0"/>
          </a:p>
        </p:txBody>
      </p:sp>
      <p:sp>
        <p:nvSpPr>
          <p:cNvPr id="51" name="Right Arrow 50"/>
          <p:cNvSpPr/>
          <p:nvPr/>
        </p:nvSpPr>
        <p:spPr>
          <a:xfrm rot="13958322">
            <a:off x="6447688" y="5180939"/>
            <a:ext cx="457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781800" y="5334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Digital signal</a:t>
            </a:r>
            <a:endParaRPr lang="en-US" dirty="0"/>
          </a:p>
        </p:txBody>
      </p:sp>
      <p:sp>
        <p:nvSpPr>
          <p:cNvPr id="56" name="Right Arrow 55"/>
          <p:cNvSpPr/>
          <p:nvPr/>
        </p:nvSpPr>
        <p:spPr>
          <a:xfrm rot="7722467">
            <a:off x="2717017" y="4493238"/>
            <a:ext cx="457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/>
          <p:nvPr/>
        </p:nvSpPr>
        <p:spPr>
          <a:xfrm rot="3227659">
            <a:off x="4006516" y="4496667"/>
            <a:ext cx="457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3200400" y="4038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 animBg="1"/>
      <p:bldP spid="49" grpId="0" animBg="1"/>
      <p:bldP spid="50" grpId="0"/>
      <p:bldP spid="51" grpId="0" animBg="1"/>
      <p:bldP spid="52" grpId="0"/>
      <p:bldP spid="56" grpId="0" animBg="1"/>
      <p:bldP spid="57" grpId="0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Approach: Architecture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4038600" cy="2590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3. VCDL considerations</a:t>
            </a:r>
          </a:p>
          <a:p>
            <a:pPr lvl="1"/>
            <a:r>
              <a:rPr lang="en-US" dirty="0" smtClean="0"/>
              <a:t>String of inverters consume excess power</a:t>
            </a:r>
          </a:p>
          <a:p>
            <a:pPr lvl="1"/>
            <a:r>
              <a:rPr lang="en-US" dirty="0" smtClean="0"/>
              <a:t>Only need enough inverters to achieve desired phase resolution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Constrain current through header/footers (only need enough for required delay)</a:t>
            </a:r>
          </a:p>
        </p:txBody>
      </p:sp>
      <p:sp>
        <p:nvSpPr>
          <p:cNvPr id="4" name="Isosceles Triangle 3"/>
          <p:cNvSpPr/>
          <p:nvPr/>
        </p:nvSpPr>
        <p:spPr>
          <a:xfrm rot="5400000">
            <a:off x="3810000" y="35814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4953000" y="35814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6172200" y="35814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5400000">
            <a:off x="7391400" y="35814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4" idx="0"/>
            <a:endCxn id="5" idx="3"/>
          </p:cNvCxnSpPr>
          <p:nvPr/>
        </p:nvCxnSpPr>
        <p:spPr>
          <a:xfrm>
            <a:off x="4495800" y="3886200"/>
            <a:ext cx="533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6" idx="3"/>
          </p:cNvCxnSpPr>
          <p:nvPr/>
        </p:nvCxnSpPr>
        <p:spPr>
          <a:xfrm>
            <a:off x="5638800" y="388620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0" y="388620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438400" y="48768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Digital up/down Counter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48768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Bang-bang PD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57400" y="5105400"/>
            <a:ext cx="381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77200" y="3886200"/>
            <a:ext cx="381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200900" y="5143500"/>
            <a:ext cx="2514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9600" y="6400800"/>
            <a:ext cx="7848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5400000" flipH="1" flipV="1">
            <a:off x="304800" y="5715000"/>
            <a:ext cx="990600" cy="381000"/>
          </a:xfrm>
          <a:prstGeom prst="bentConnector3">
            <a:avLst>
              <a:gd name="adj1" fmla="val 99937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1" idx="3"/>
            <a:endCxn id="48" idx="2"/>
          </p:cNvCxnSpPr>
          <p:nvPr/>
        </p:nvCxnSpPr>
        <p:spPr>
          <a:xfrm flipV="1">
            <a:off x="3505200" y="2933700"/>
            <a:ext cx="3733800" cy="2324100"/>
          </a:xfrm>
          <a:prstGeom prst="bentConnector3">
            <a:avLst>
              <a:gd name="adj1" fmla="val 32134"/>
            </a:avLst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6200000" flipH="1">
            <a:off x="190500" y="4305300"/>
            <a:ext cx="1219200" cy="381000"/>
          </a:xfrm>
          <a:prstGeom prst="bentConnector3">
            <a:avLst>
              <a:gd name="adj1" fmla="val 99795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9600" y="3886200"/>
            <a:ext cx="3276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Objec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962400"/>
            <a:ext cx="457200" cy="54927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22" name="Objec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3276600"/>
            <a:ext cx="603250" cy="5715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23" name="TextBox 29"/>
          <p:cNvSpPr txBox="1"/>
          <p:nvPr/>
        </p:nvSpPr>
        <p:spPr>
          <a:xfrm>
            <a:off x="5181600" y="31242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VCDL</a:t>
            </a:r>
            <a:endParaRPr lang="en-US" sz="2400" dirty="0"/>
          </a:p>
        </p:txBody>
      </p:sp>
      <p:sp>
        <p:nvSpPr>
          <p:cNvPr id="24" name="TextBox 30"/>
          <p:cNvSpPr txBox="1"/>
          <p:nvPr/>
        </p:nvSpPr>
        <p:spPr>
          <a:xfrm>
            <a:off x="3581400" y="5334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Control_Word</a:t>
            </a:r>
            <a:r>
              <a:rPr lang="en-US" dirty="0" smtClean="0"/>
              <a:t>&lt;5:0&gt;</a:t>
            </a:r>
            <a:endParaRPr lang="en-US" dirty="0"/>
          </a:p>
        </p:txBody>
      </p:sp>
      <p:cxnSp>
        <p:nvCxnSpPr>
          <p:cNvPr id="25" name="Elbow Connector 24"/>
          <p:cNvCxnSpPr/>
          <p:nvPr/>
        </p:nvCxnSpPr>
        <p:spPr>
          <a:xfrm rot="16200000" flipV="1">
            <a:off x="6267450" y="2952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6400800" y="2819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 flipH="1" flipV="1">
            <a:off x="6438900" y="2705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400800" y="2590800"/>
            <a:ext cx="304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210300" y="2933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6248400" y="2895600"/>
            <a:ext cx="76200" cy="76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31" name="Elbow Connector 30"/>
          <p:cNvCxnSpPr/>
          <p:nvPr/>
        </p:nvCxnSpPr>
        <p:spPr>
          <a:xfrm rot="16200000" flipV="1">
            <a:off x="6572250" y="2952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>
            <a:off x="6705600" y="2819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 flipH="1" flipV="1">
            <a:off x="6743700" y="2705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05600" y="2590800"/>
            <a:ext cx="304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6515100" y="2933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6553200" y="2895600"/>
            <a:ext cx="76200" cy="76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37" name="Elbow Connector 36"/>
          <p:cNvCxnSpPr/>
          <p:nvPr/>
        </p:nvCxnSpPr>
        <p:spPr>
          <a:xfrm rot="16200000" flipV="1">
            <a:off x="6953250" y="2952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>
            <a:off x="7086600" y="2819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 flipH="1" flipV="1">
            <a:off x="7124700" y="2705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086600" y="2590800"/>
            <a:ext cx="304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6896100" y="2933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6934200" y="2895600"/>
            <a:ext cx="76200" cy="76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43" name="Elbow Connector 42"/>
          <p:cNvCxnSpPr/>
          <p:nvPr/>
        </p:nvCxnSpPr>
        <p:spPr>
          <a:xfrm rot="16200000" flipV="1">
            <a:off x="7258050" y="2952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>
            <a:off x="7391400" y="2819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7429500" y="2705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391400" y="2590800"/>
            <a:ext cx="304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7200900" y="2933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7239000" y="2895600"/>
            <a:ext cx="76200" cy="76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>
            <a:off x="6629400" y="3276600"/>
            <a:ext cx="990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6438900" y="3467100"/>
            <a:ext cx="381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70"/>
          <p:cNvSpPr txBox="1"/>
          <p:nvPr/>
        </p:nvSpPr>
        <p:spPr>
          <a:xfrm>
            <a:off x="7543800" y="2667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2" name="TextBox 71"/>
          <p:cNvSpPr txBox="1"/>
          <p:nvPr/>
        </p:nvSpPr>
        <p:spPr>
          <a:xfrm>
            <a:off x="6477000" y="2286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   2     4    8 …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057400" y="5408612"/>
            <a:ext cx="381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 flipH="1" flipV="1">
            <a:off x="6438900" y="4305300"/>
            <a:ext cx="381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/>
          <p:nvPr/>
        </p:nvCxnSpPr>
        <p:spPr>
          <a:xfrm rot="16200000" flipV="1">
            <a:off x="6191250" y="4857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/>
          <p:nvPr/>
        </p:nvCxnSpPr>
        <p:spPr>
          <a:xfrm>
            <a:off x="6324600" y="4724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 flipH="1" flipV="1">
            <a:off x="6362700" y="4610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6134100" y="4838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/>
          <p:nvPr/>
        </p:nvCxnSpPr>
        <p:spPr>
          <a:xfrm rot="16200000" flipV="1">
            <a:off x="6496050" y="4857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/>
          <p:nvPr/>
        </p:nvCxnSpPr>
        <p:spPr>
          <a:xfrm>
            <a:off x="6629400" y="4724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 flipH="1" flipV="1">
            <a:off x="6667500" y="4610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6438900" y="4838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/>
          <p:nvPr/>
        </p:nvCxnSpPr>
        <p:spPr>
          <a:xfrm rot="16200000" flipV="1">
            <a:off x="6877050" y="4857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>
            <a:off x="7010400" y="4724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 flipH="1" flipV="1">
            <a:off x="7048500" y="4610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6819900" y="4838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/>
          <p:nvPr/>
        </p:nvCxnSpPr>
        <p:spPr>
          <a:xfrm rot="16200000" flipV="1">
            <a:off x="7181850" y="4857750"/>
            <a:ext cx="457200" cy="1905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/>
          <p:nvPr/>
        </p:nvCxnSpPr>
        <p:spPr>
          <a:xfrm>
            <a:off x="7315200" y="4724400"/>
            <a:ext cx="152400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 flipH="1" flipV="1">
            <a:off x="7353300" y="46101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5400000">
            <a:off x="7124700" y="48387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553200" y="5181600"/>
            <a:ext cx="990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70"/>
          <p:cNvSpPr txBox="1"/>
          <p:nvPr/>
        </p:nvSpPr>
        <p:spPr>
          <a:xfrm>
            <a:off x="7467600" y="4800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3" name="TextBox 71"/>
          <p:cNvSpPr txBox="1"/>
          <p:nvPr/>
        </p:nvSpPr>
        <p:spPr>
          <a:xfrm>
            <a:off x="6400800" y="5345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   2     4    8 …</a:t>
            </a:r>
            <a:endParaRPr lang="en-US" dirty="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6477000" y="4495800"/>
            <a:ext cx="990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Isosceles Triangle 105"/>
          <p:cNvSpPr/>
          <p:nvPr/>
        </p:nvSpPr>
        <p:spPr>
          <a:xfrm flipV="1">
            <a:off x="6934200" y="5334000"/>
            <a:ext cx="152400" cy="76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>
            <a:stCxn id="106" idx="3"/>
          </p:cNvCxnSpPr>
          <p:nvPr/>
        </p:nvCxnSpPr>
        <p:spPr>
          <a:xfrm rot="5400000" flipH="1" flipV="1">
            <a:off x="6934200" y="5257800"/>
            <a:ext cx="152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Elbow Connector 108"/>
          <p:cNvCxnSpPr/>
          <p:nvPr/>
        </p:nvCxnSpPr>
        <p:spPr>
          <a:xfrm flipV="1">
            <a:off x="3505200" y="4800600"/>
            <a:ext cx="3733800" cy="457200"/>
          </a:xfrm>
          <a:prstGeom prst="bentConnector3">
            <a:avLst>
              <a:gd name="adj1" fmla="val 32134"/>
            </a:avLst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Approach: Architecture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4. False lock prevention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Add a reset to counter</a:t>
            </a:r>
            <a:r>
              <a:rPr lang="en-US" dirty="0" smtClean="0"/>
              <a:t>, counter starts at 6’b000000</a:t>
            </a:r>
          </a:p>
          <a:p>
            <a:pPr lvl="1"/>
            <a:r>
              <a:rPr lang="en-US" dirty="0" smtClean="0"/>
              <a:t>Delay starts at smallest, so slowly increases to desired value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71800"/>
            <a:ext cx="66234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Approach: </a:t>
            </a:r>
            <a:r>
              <a:rPr lang="en-US" dirty="0" smtClean="0"/>
              <a:t>Block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Bang-bang PD</a:t>
            </a:r>
          </a:p>
          <a:p>
            <a:pPr lvl="1"/>
            <a:r>
              <a:rPr lang="en-US" dirty="0" smtClean="0"/>
              <a:t>Static CMOS</a:t>
            </a:r>
          </a:p>
          <a:p>
            <a:pPr lvl="1"/>
            <a:r>
              <a:rPr lang="en-US" dirty="0" smtClean="0"/>
              <a:t>Limit setup/hold time for resolution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2895600" cy="258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95600"/>
            <a:ext cx="544338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Approach: Block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Control counter</a:t>
            </a:r>
          </a:p>
          <a:p>
            <a:pPr lvl="1"/>
            <a:r>
              <a:rPr lang="en-US" dirty="0" smtClean="0"/>
              <a:t>Synthesized</a:t>
            </a:r>
          </a:p>
          <a:p>
            <a:pPr lvl="1"/>
            <a:r>
              <a:rPr lang="en-US" dirty="0" smtClean="0"/>
              <a:t>Problem with </a:t>
            </a:r>
            <a:r>
              <a:rPr lang="en-US" dirty="0" err="1" smtClean="0"/>
              <a:t>freepdk</a:t>
            </a:r>
            <a:r>
              <a:rPr lang="en-US" dirty="0" smtClean="0"/>
              <a:t> cell characterization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124200"/>
            <a:ext cx="5257800" cy="168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Approach: Block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VCDL</a:t>
            </a:r>
          </a:p>
          <a:p>
            <a:pPr lvl="1"/>
            <a:r>
              <a:rPr lang="en-US" dirty="0" smtClean="0"/>
              <a:t>Weak latches to help with variation</a:t>
            </a:r>
          </a:p>
          <a:p>
            <a:pPr lvl="1"/>
            <a:r>
              <a:rPr lang="en-US" dirty="0" smtClean="0"/>
              <a:t>Inverters sized to sink maximum current supplied by header(W/L=420n/45n)</a:t>
            </a:r>
          </a:p>
          <a:p>
            <a:pPr lvl="1"/>
            <a:r>
              <a:rPr lang="en-US" dirty="0" smtClean="0"/>
              <a:t>Header lengths sized up to decrease leakage, total current=maximum current sunk by inverter(W/L=90n/800n)</a:t>
            </a:r>
            <a:endParaRPr lang="en-US" dirty="0"/>
          </a:p>
        </p:txBody>
      </p:sp>
      <p:pic>
        <p:nvPicPr>
          <p:cNvPr id="4" name="Picture 3" descr="VCDL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3962400"/>
            <a:ext cx="70104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Expected Outcomes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Architectural Considerations</a:t>
            </a:r>
          </a:p>
          <a:p>
            <a:pPr lvl="1"/>
            <a:r>
              <a:rPr lang="en-US" dirty="0" smtClean="0"/>
              <a:t>Block Design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Results</a:t>
            </a:r>
          </a:p>
          <a:p>
            <a:pPr lvl="1"/>
            <a:r>
              <a:rPr lang="en-US" dirty="0" smtClean="0"/>
              <a:t>Functionality</a:t>
            </a:r>
          </a:p>
          <a:p>
            <a:pPr lvl="1"/>
            <a:r>
              <a:rPr lang="en-US" dirty="0" smtClean="0"/>
              <a:t>Power/frequency scalability</a:t>
            </a:r>
          </a:p>
          <a:p>
            <a:pPr lvl="1"/>
            <a:r>
              <a:rPr lang="en-US" dirty="0" smtClean="0"/>
              <a:t>Jitter analysis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Conclusion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/>
          <a:lstStyle/>
          <a:p>
            <a:r>
              <a:rPr lang="en-US" dirty="0" smtClean="0"/>
              <a:t>Functional simulation @0.5V, locking to 100 MHz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15 </a:t>
            </a:r>
            <a:r>
              <a:rPr lang="en-US" dirty="0" err="1" smtClean="0"/>
              <a:t>uW</a:t>
            </a:r>
            <a:r>
              <a:rPr lang="en-US" dirty="0" smtClean="0"/>
              <a:t>, 230 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  <a:r>
              <a:rPr lang="en-US" dirty="0" err="1" smtClean="0"/>
              <a:t>dithing</a:t>
            </a:r>
            <a:r>
              <a:rPr lang="en-US" dirty="0" smtClean="0"/>
              <a:t> jitter</a:t>
            </a:r>
          </a:p>
          <a:p>
            <a:r>
              <a:rPr lang="en-US" dirty="0" smtClean="0"/>
              <a:t>30 clock cycle acquisition, </a:t>
            </a:r>
            <a:r>
              <a:rPr lang="en-US" dirty="0" err="1" smtClean="0"/>
              <a:t>control_word</a:t>
            </a:r>
            <a:r>
              <a:rPr lang="en-US" dirty="0" smtClean="0"/>
              <a:t>=6’b011110;</a:t>
            </a:r>
            <a:endParaRPr lang="en-US" dirty="0" smtClean="0"/>
          </a:p>
        </p:txBody>
      </p:sp>
      <p:pic>
        <p:nvPicPr>
          <p:cNvPr id="4" name="Picture 3" descr="lockAcquisition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6400" y="1981201"/>
            <a:ext cx="55626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Functionality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2098040"/>
          <a:ext cx="7772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Supply Voltage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Maximum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Frequency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0.5V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0.4V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r>
                        <a:rPr lang="en-US" baseline="0" dirty="0" smtClean="0"/>
                        <a:t> kHz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1371600"/>
            <a:ext cx="7772400" cy="5257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Acquisition range across 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DD</a:t>
            </a:r>
            <a:r>
              <a:rPr lang="en-US" sz="2800" dirty="0" smtClean="0"/>
              <a:t> :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2800" dirty="0" smtClean="0"/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2800" dirty="0" smtClean="0"/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Sufficient across ultra low power applications: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600" dirty="0" smtClean="0"/>
              <a:t>0.5 V = above threshold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0.4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 = at threshold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600" baseline="0" dirty="0" smtClean="0"/>
              <a:t>0.3</a:t>
            </a:r>
            <a:r>
              <a:rPr lang="en-US" sz="2600" dirty="0" smtClean="0"/>
              <a:t> V = sub-threshold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 err="1" smtClean="0"/>
              <a:t>V</a:t>
            </a:r>
            <a:r>
              <a:rPr lang="en-US" sz="2400" baseline="-25000" dirty="0" err="1" smtClean="0"/>
              <a:t>thp</a:t>
            </a:r>
            <a:r>
              <a:rPr lang="en-US" sz="2400" dirty="0" smtClean="0"/>
              <a:t> = -0.38 V, 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thn</a:t>
            </a:r>
            <a:r>
              <a:rPr lang="en-US" sz="2800" dirty="0" smtClean="0"/>
              <a:t> = 0.41 V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Motivation</a:t>
            </a:r>
          </a:p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Expected Outcomes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Architectural Considerations</a:t>
            </a:r>
          </a:p>
          <a:p>
            <a:pPr lvl="1"/>
            <a:r>
              <a:rPr lang="en-US" dirty="0" smtClean="0"/>
              <a:t>Block Design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Functionality</a:t>
            </a:r>
          </a:p>
          <a:p>
            <a:pPr lvl="1"/>
            <a:r>
              <a:rPr lang="en-US" dirty="0" smtClean="0"/>
              <a:t>Power/frequency scalability</a:t>
            </a:r>
          </a:p>
          <a:p>
            <a:pPr lvl="1"/>
            <a:r>
              <a:rPr lang="en-US" dirty="0" smtClean="0"/>
              <a:t>Jitter analysis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Conclusion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</a:t>
            </a:r>
            <a:r>
              <a:rPr lang="en-US" dirty="0" smtClean="0"/>
              <a:t>Frequency/Power Scalability</a:t>
            </a:r>
            <a:endParaRPr lang="en-US" dirty="0"/>
          </a:p>
        </p:txBody>
      </p:sp>
      <p:pic>
        <p:nvPicPr>
          <p:cNvPr id="6" name="Content Placeholder 5" descr="untitled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52600"/>
            <a:ext cx="7772400" cy="4117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Frequency/Power Scalability</a:t>
            </a:r>
            <a:endParaRPr lang="en-US" dirty="0"/>
          </a:p>
        </p:txBody>
      </p:sp>
      <p:pic>
        <p:nvPicPr>
          <p:cNvPr id="4" name="Content Placeholder 3" descr="untitled2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7772400" cy="417155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Results: </a:t>
            </a:r>
            <a:r>
              <a:rPr lang="en-US" dirty="0" smtClean="0"/>
              <a:t>Jitter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Dithering jitter, caused by resolution of bang-bang PD (230ps @ 100 MHz)</a:t>
            </a:r>
          </a:p>
          <a:p>
            <a:r>
              <a:rPr lang="en-US" sz="1600" dirty="0" smtClean="0"/>
              <a:t>For same frequency, decreases with V</a:t>
            </a:r>
            <a:r>
              <a:rPr lang="en-US" sz="1600" baseline="-25000" dirty="0" smtClean="0"/>
              <a:t>DD</a:t>
            </a:r>
            <a:r>
              <a:rPr lang="en-US" sz="1600" dirty="0" smtClean="0"/>
              <a:t> decreasing</a:t>
            </a:r>
          </a:p>
          <a:p>
            <a:pPr lvl="1"/>
            <a:r>
              <a:rPr lang="en-US" sz="1600" dirty="0" smtClean="0"/>
              <a:t>Seems to suggest, that for a locking frequency, should try to use lowest V</a:t>
            </a:r>
            <a:r>
              <a:rPr lang="en-US" sz="1600" baseline="-25000" dirty="0" smtClean="0"/>
              <a:t>DD</a:t>
            </a:r>
            <a:r>
              <a:rPr lang="en-US" sz="1600" dirty="0" smtClean="0"/>
              <a:t> available</a:t>
            </a:r>
            <a:endParaRPr lang="en-US" sz="1600" dirty="0"/>
          </a:p>
        </p:txBody>
      </p:sp>
      <p:pic>
        <p:nvPicPr>
          <p:cNvPr id="4" name="Picture 3" descr="untitled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535782"/>
            <a:ext cx="8001000" cy="432221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Jitter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7772400" cy="121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same supply and different locking frequency, jitter increases as frequency decreases</a:t>
            </a:r>
          </a:p>
          <a:p>
            <a:pPr lvl="1"/>
            <a:r>
              <a:rPr lang="en-US" dirty="0" smtClean="0"/>
              <a:t>The more reason to scale V</a:t>
            </a:r>
            <a:r>
              <a:rPr lang="en-US" baseline="-25000" dirty="0" smtClean="0"/>
              <a:t>DD </a:t>
            </a:r>
            <a:r>
              <a:rPr lang="en-US" dirty="0" smtClean="0"/>
              <a:t> appropriately</a:t>
            </a:r>
            <a:endParaRPr lang="en-US" dirty="0"/>
          </a:p>
        </p:txBody>
      </p:sp>
      <p:pic>
        <p:nvPicPr>
          <p:cNvPr id="4" name="Picture 3" descr="untitled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590667"/>
            <a:ext cx="7848600" cy="426733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Jitter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Supply sensitivity, typically high for digital circuits</a:t>
            </a:r>
          </a:p>
          <a:p>
            <a:pPr lvl="1"/>
            <a:r>
              <a:rPr lang="en-US" dirty="0" smtClean="0"/>
              <a:t>Worsens as V</a:t>
            </a:r>
            <a:r>
              <a:rPr lang="en-US" baseline="-25000" dirty="0" smtClean="0"/>
              <a:t>DD</a:t>
            </a:r>
            <a:r>
              <a:rPr lang="en-US" dirty="0" smtClean="0"/>
              <a:t> decreases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Fails to lock because of duty cycle distortion</a:t>
            </a:r>
          </a:p>
          <a:p>
            <a:pPr lvl="1"/>
            <a:r>
              <a:rPr lang="en-US" dirty="0" smtClean="0"/>
              <a:t>Bad sizing</a:t>
            </a:r>
          </a:p>
          <a:p>
            <a:pPr lvl="1"/>
            <a:r>
              <a:rPr lang="en-US" dirty="0" smtClean="0"/>
              <a:t>Needs duty cycle correction</a:t>
            </a:r>
          </a:p>
          <a:p>
            <a:r>
              <a:rPr lang="en-US" dirty="0" smtClean="0"/>
              <a:t>Voltage regulator needed</a:t>
            </a:r>
          </a:p>
          <a:p>
            <a:pPr lvl="1"/>
            <a:r>
              <a:rPr lang="en-US" dirty="0" smtClean="0"/>
              <a:t>0.67% V</a:t>
            </a:r>
            <a:r>
              <a:rPr lang="en-US" baseline="-25000" dirty="0" smtClean="0"/>
              <a:t>DD</a:t>
            </a:r>
            <a:r>
              <a:rPr lang="en-US" dirty="0" smtClean="0"/>
              <a:t> supply noise exemplified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362200"/>
          <a:ext cx="8686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2286000"/>
                <a:gridCol w="2133600"/>
                <a:gridCol w="25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Operating 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Dithering Jitter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Supply Noise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Jitter</a:t>
                      </a:r>
                      <a:r>
                        <a:rPr lang="en-US" baseline="0" dirty="0" smtClean="0"/>
                        <a:t> w/ Supply Noise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100MHz @0.5V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 </a:t>
                      </a:r>
                      <a:r>
                        <a:rPr lang="en-US" sz="1800" dirty="0" smtClean="0"/>
                        <a:t>V</a:t>
                      </a:r>
                      <a:r>
                        <a:rPr lang="en-US" sz="1800" baseline="-25000" dirty="0" smtClean="0"/>
                        <a:t>DD,</a:t>
                      </a:r>
                      <a:r>
                        <a:rPr lang="en-US" sz="1800" baseline="0" dirty="0" smtClean="0"/>
                        <a:t> 10% </a:t>
                      </a:r>
                      <a:r>
                        <a:rPr lang="en-US" sz="1800" i="1" baseline="0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3.97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10MHz</a:t>
                      </a:r>
                      <a:r>
                        <a:rPr lang="en-US" baseline="0" dirty="0" smtClean="0"/>
                        <a:t> @0.4V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10% </a:t>
                      </a:r>
                      <a:r>
                        <a:rPr lang="en-US" sz="1800" dirty="0" smtClean="0"/>
                        <a:t>V</a:t>
                      </a:r>
                      <a:r>
                        <a:rPr lang="en-US" sz="1800" baseline="-25000" dirty="0" smtClean="0"/>
                        <a:t>DD,</a:t>
                      </a:r>
                      <a:r>
                        <a:rPr lang="en-US" sz="1800" baseline="0" dirty="0" smtClean="0"/>
                        <a:t> 10% </a:t>
                      </a:r>
                      <a:r>
                        <a:rPr lang="en-US" sz="1800" i="1" baseline="0" dirty="0" smtClean="0"/>
                        <a:t>f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Fails to lock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MHz @0.3V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r>
                        <a:rPr lang="en-US" baseline="0" dirty="0" smtClean="0"/>
                        <a:t>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10% </a:t>
                      </a:r>
                      <a:r>
                        <a:rPr lang="en-US" sz="1800" dirty="0" smtClean="0"/>
                        <a:t>V</a:t>
                      </a:r>
                      <a:r>
                        <a:rPr lang="en-US" sz="1800" baseline="-25000" dirty="0" smtClean="0"/>
                        <a:t>DD,</a:t>
                      </a:r>
                      <a:r>
                        <a:rPr lang="en-US" sz="1800" baseline="0" dirty="0" smtClean="0"/>
                        <a:t> 10% </a:t>
                      </a:r>
                      <a:r>
                        <a:rPr lang="en-US" sz="1800" i="1" baseline="0" dirty="0" smtClean="0"/>
                        <a:t>f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446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10MHz</a:t>
                      </a:r>
                      <a:r>
                        <a:rPr lang="en-US" baseline="0" dirty="0" smtClean="0"/>
                        <a:t> @0.4V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2.5% </a:t>
                      </a:r>
                      <a:r>
                        <a:rPr lang="en-US" sz="1800" dirty="0" smtClean="0"/>
                        <a:t>V</a:t>
                      </a:r>
                      <a:r>
                        <a:rPr lang="en-US" sz="1800" baseline="-25000" dirty="0" smtClean="0"/>
                        <a:t>DD,</a:t>
                      </a:r>
                      <a:r>
                        <a:rPr lang="en-US" sz="1800" baseline="0" dirty="0" smtClean="0"/>
                        <a:t> 10% </a:t>
                      </a:r>
                      <a:r>
                        <a:rPr lang="en-US" sz="1800" i="1" baseline="0" dirty="0" smtClean="0"/>
                        <a:t>f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27.3</a:t>
                      </a:r>
                      <a:r>
                        <a:rPr lang="en-US" baseline="0" dirty="0" smtClean="0"/>
                        <a:t> 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Jitter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Supply sensitivity, typically high for digital circuits</a:t>
            </a:r>
          </a:p>
          <a:p>
            <a:pPr lvl="1"/>
            <a:r>
              <a:rPr lang="en-US" dirty="0" smtClean="0"/>
              <a:t>Worsens as V</a:t>
            </a:r>
            <a:r>
              <a:rPr lang="en-US" baseline="-25000" dirty="0" smtClean="0"/>
              <a:t>DD</a:t>
            </a:r>
            <a:r>
              <a:rPr lang="en-US" dirty="0" smtClean="0"/>
              <a:t> decreases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Fails to lock because of duty cycle distortion</a:t>
            </a:r>
          </a:p>
          <a:p>
            <a:pPr lvl="1"/>
            <a:r>
              <a:rPr lang="en-US" dirty="0" smtClean="0"/>
              <a:t>Bad sizing</a:t>
            </a:r>
          </a:p>
          <a:p>
            <a:pPr lvl="1"/>
            <a:r>
              <a:rPr lang="en-US" dirty="0" smtClean="0"/>
              <a:t>Needs duty cycle correction</a:t>
            </a:r>
          </a:p>
          <a:p>
            <a:r>
              <a:rPr lang="en-US" dirty="0" smtClean="0"/>
              <a:t>Voltage regulator needed</a:t>
            </a:r>
          </a:p>
          <a:p>
            <a:pPr lvl="1"/>
            <a:r>
              <a:rPr lang="en-US" dirty="0" smtClean="0"/>
              <a:t>0.67% V</a:t>
            </a:r>
            <a:r>
              <a:rPr lang="en-US" baseline="-25000" dirty="0" smtClean="0"/>
              <a:t>DD</a:t>
            </a:r>
            <a:r>
              <a:rPr lang="en-US" dirty="0" smtClean="0"/>
              <a:t> supply noise exemplified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362200"/>
          <a:ext cx="8686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2286000"/>
                <a:gridCol w="2133600"/>
                <a:gridCol w="25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Operating 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Dithering Jitter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Supply Noise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Jitter</a:t>
                      </a:r>
                      <a:r>
                        <a:rPr lang="en-US" baseline="0" dirty="0" smtClean="0"/>
                        <a:t> w/ Supply Noise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100MHz @0.5V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0.67%  </a:t>
                      </a:r>
                      <a:r>
                        <a:rPr lang="en-US" sz="1800" dirty="0" smtClean="0"/>
                        <a:t>V</a:t>
                      </a:r>
                      <a:r>
                        <a:rPr lang="en-US" sz="1800" baseline="-25000" dirty="0" smtClean="0"/>
                        <a:t>DD,</a:t>
                      </a:r>
                      <a:r>
                        <a:rPr lang="en-US" sz="1800" baseline="0" dirty="0" smtClean="0"/>
                        <a:t> 10% </a:t>
                      </a:r>
                      <a:r>
                        <a:rPr lang="en-US" sz="1800" i="1" baseline="0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10MHz</a:t>
                      </a:r>
                      <a:r>
                        <a:rPr lang="en-US" baseline="0" dirty="0" smtClean="0"/>
                        <a:t> @0.4V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0.67% </a:t>
                      </a:r>
                      <a:r>
                        <a:rPr lang="en-US" sz="1800" dirty="0" smtClean="0"/>
                        <a:t>V</a:t>
                      </a:r>
                      <a:r>
                        <a:rPr lang="en-US" sz="1800" baseline="-25000" dirty="0" smtClean="0"/>
                        <a:t>DD,</a:t>
                      </a:r>
                      <a:r>
                        <a:rPr lang="en-US" sz="1800" baseline="0" dirty="0" smtClean="0"/>
                        <a:t> 10% </a:t>
                      </a:r>
                      <a:r>
                        <a:rPr lang="en-US" sz="1800" i="1" baseline="0" dirty="0" smtClean="0"/>
                        <a:t>f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20.7 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MHz @0.3V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0.67% </a:t>
                      </a:r>
                      <a:r>
                        <a:rPr lang="en-US" sz="1800" dirty="0" smtClean="0"/>
                        <a:t>V</a:t>
                      </a:r>
                      <a:r>
                        <a:rPr lang="en-US" sz="1800" baseline="-25000" dirty="0" smtClean="0"/>
                        <a:t>DD,</a:t>
                      </a:r>
                      <a:r>
                        <a:rPr lang="en-US" sz="1800" baseline="0" dirty="0" smtClean="0"/>
                        <a:t> 10% </a:t>
                      </a:r>
                      <a:r>
                        <a:rPr lang="en-US" sz="1800" i="1" baseline="0" dirty="0" smtClean="0"/>
                        <a:t>f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 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Jitter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Process variations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μ= 3.577 ns</a:t>
            </a:r>
          </a:p>
          <a:p>
            <a:r>
              <a:rPr lang="en-US" dirty="0" err="1" smtClean="0"/>
              <a:t>σ</a:t>
            </a:r>
            <a:r>
              <a:rPr lang="en-US" baseline="-25000" dirty="0" err="1" smtClean="0"/>
              <a:t>DLL</a:t>
            </a:r>
            <a:r>
              <a:rPr lang="en-US" baseline="-25000" dirty="0" smtClean="0"/>
              <a:t> </a:t>
            </a:r>
            <a:r>
              <a:rPr lang="en-US" dirty="0" smtClean="0"/>
              <a:t>= 365 </a:t>
            </a:r>
            <a:r>
              <a:rPr lang="en-US" dirty="0" err="1" smtClean="0"/>
              <a:t>ps</a:t>
            </a:r>
            <a:r>
              <a:rPr lang="en-US" dirty="0" smtClean="0"/>
              <a:t>,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inv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214 </a:t>
            </a:r>
            <a:r>
              <a:rPr lang="en-US" dirty="0" err="1" smtClean="0"/>
              <a:t>ps</a:t>
            </a:r>
            <a:endParaRPr lang="en-US" dirty="0" smtClean="0"/>
          </a:p>
          <a:p>
            <a:r>
              <a:rPr lang="en-US" dirty="0" smtClean="0"/>
              <a:t>DLL has less outliers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untitled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133600"/>
            <a:ext cx="4724400" cy="2502611"/>
          </a:xfrm>
          <a:prstGeom prst="rect">
            <a:avLst/>
          </a:prstGeom>
        </p:spPr>
      </p:pic>
      <p:pic>
        <p:nvPicPr>
          <p:cNvPr id="5" name="Picture 4" descr="untitled6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8393" y="2133600"/>
            <a:ext cx="4638007" cy="248522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Expected Outcomes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Architectural Considerations</a:t>
            </a:r>
          </a:p>
          <a:p>
            <a:pPr lvl="1"/>
            <a:r>
              <a:rPr lang="en-US" dirty="0" smtClean="0"/>
              <a:t>Block Design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Functionality</a:t>
            </a:r>
          </a:p>
          <a:p>
            <a:pPr lvl="1"/>
            <a:r>
              <a:rPr lang="en-US" dirty="0" smtClean="0"/>
              <a:t>Power/frequency scalability</a:t>
            </a:r>
          </a:p>
          <a:p>
            <a:pPr lvl="1"/>
            <a:r>
              <a:rPr lang="en-US" dirty="0" smtClean="0"/>
              <a:t>Jitter analysis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Discussion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Conclusion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Needs duty cycle correction</a:t>
            </a:r>
          </a:p>
          <a:p>
            <a:r>
              <a:rPr lang="en-US" dirty="0" smtClean="0"/>
              <a:t>Temperature analysis not done</a:t>
            </a:r>
          </a:p>
          <a:p>
            <a:r>
              <a:rPr lang="en-US" dirty="0" smtClean="0"/>
              <a:t>Reference </a:t>
            </a:r>
            <a:r>
              <a:rPr lang="en-US" dirty="0" err="1" smtClean="0"/>
              <a:t>feedthrough</a:t>
            </a:r>
            <a:r>
              <a:rPr lang="en-US" dirty="0" smtClean="0"/>
              <a:t> analysis, reference assumptions</a:t>
            </a:r>
          </a:p>
          <a:p>
            <a:r>
              <a:rPr lang="en-US" dirty="0" smtClean="0"/>
              <a:t>Digital control resolution tradeoffs: header array sizing, number of inverters</a:t>
            </a:r>
          </a:p>
          <a:p>
            <a:r>
              <a:rPr lang="en-US" dirty="0" smtClean="0"/>
              <a:t>Need industry supplied MC models</a:t>
            </a:r>
          </a:p>
          <a:p>
            <a:r>
              <a:rPr lang="en-US" dirty="0" smtClean="0"/>
              <a:t>MC analysis @ different supply voltages</a:t>
            </a:r>
          </a:p>
          <a:p>
            <a:r>
              <a:rPr lang="en-US" dirty="0" smtClean="0"/>
              <a:t>Regulator robustness/power vs. supply induced jitter analysis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Meets design specifications (minus process variation effects somewhat)</a:t>
            </a:r>
          </a:p>
          <a:p>
            <a:r>
              <a:rPr lang="en-US" dirty="0" smtClean="0"/>
              <a:t>Advantages: </a:t>
            </a:r>
          </a:p>
          <a:p>
            <a:pPr lvl="1"/>
            <a:r>
              <a:rPr lang="en-US" dirty="0" smtClean="0"/>
              <a:t>Digital integration</a:t>
            </a:r>
          </a:p>
          <a:p>
            <a:pPr lvl="1"/>
            <a:r>
              <a:rPr lang="en-US" dirty="0" smtClean="0"/>
              <a:t>Ultra low power</a:t>
            </a:r>
          </a:p>
          <a:p>
            <a:pPr lvl="1"/>
            <a:r>
              <a:rPr lang="en-US" dirty="0" smtClean="0"/>
              <a:t>Acceptable jitter</a:t>
            </a:r>
          </a:p>
          <a:p>
            <a:r>
              <a:rPr lang="en-US" dirty="0" smtClean="0"/>
              <a:t>Disadvantages:</a:t>
            </a:r>
          </a:p>
          <a:p>
            <a:pPr lvl="1"/>
            <a:r>
              <a:rPr lang="en-US" dirty="0" smtClean="0"/>
              <a:t>Lock acquisition time lengthens with slower frequency o(N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 duty cycle correction</a:t>
            </a:r>
          </a:p>
          <a:p>
            <a:pPr lvl="1"/>
            <a:r>
              <a:rPr lang="en-US" dirty="0" smtClean="0"/>
              <a:t>Supply noise sensitivity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and Application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do we need a DLL for ultra low power apps?</a:t>
            </a:r>
          </a:p>
          <a:p>
            <a:pPr lvl="1"/>
            <a:r>
              <a:rPr lang="en-US" dirty="0" smtClean="0"/>
              <a:t>Pulse generation for latched based timing/time borrowing</a:t>
            </a:r>
          </a:p>
          <a:p>
            <a:pPr lvl="1"/>
            <a:r>
              <a:rPr lang="en-US" dirty="0" smtClean="0"/>
              <a:t>Generation of different phase clocks for </a:t>
            </a:r>
            <a:r>
              <a:rPr lang="en-US" dirty="0" err="1" smtClean="0"/>
              <a:t>SoC</a:t>
            </a:r>
            <a:r>
              <a:rPr lang="en-US" dirty="0" smtClean="0"/>
              <a:t> applications</a:t>
            </a:r>
          </a:p>
          <a:p>
            <a:r>
              <a:rPr lang="en-US" dirty="0" smtClean="0"/>
              <a:t>DLLs fit application needs</a:t>
            </a:r>
          </a:p>
          <a:p>
            <a:pPr lvl="1"/>
            <a:r>
              <a:rPr lang="en-US" dirty="0" smtClean="0"/>
              <a:t>Less jitter (no VCO)</a:t>
            </a:r>
          </a:p>
          <a:p>
            <a:pPr lvl="1"/>
            <a:r>
              <a:rPr lang="en-US" dirty="0" smtClean="0"/>
              <a:t>Ensured stability</a:t>
            </a:r>
          </a:p>
          <a:p>
            <a:pPr lvl="1"/>
            <a:r>
              <a:rPr lang="en-US" dirty="0" smtClean="0"/>
              <a:t>Closed loop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Beats [8]….for now (not considering process variations…)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399" y="1371604"/>
          <a:ext cx="8839200" cy="16707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6669"/>
                <a:gridCol w="913532"/>
                <a:gridCol w="1219200"/>
                <a:gridCol w="990600"/>
                <a:gridCol w="1676400"/>
                <a:gridCol w="1219200"/>
                <a:gridCol w="2133599"/>
              </a:tblGrid>
              <a:tr h="7739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P2p jitter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Jitter/Freq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Contribution</a:t>
                      </a:r>
                      <a:endParaRPr lang="en-US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[8]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 9 </a:t>
                      </a:r>
                      <a:r>
                        <a:rPr lang="en-US" dirty="0" err="1" smtClean="0"/>
                        <a:t>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Fast lock acquisition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YQ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373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n-US" dirty="0" err="1" smtClean="0"/>
                        <a:t>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3.73%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0.5595 </a:t>
                      </a:r>
                      <a:r>
                        <a:rPr lang="en-US" dirty="0" err="1" smtClean="0"/>
                        <a:t>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Low Power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Problem Statement</a:t>
            </a:r>
          </a:p>
          <a:p>
            <a:r>
              <a:rPr lang="en-US" dirty="0" smtClean="0"/>
              <a:t>Expected Outcomes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Architectural Considerations</a:t>
            </a:r>
          </a:p>
          <a:p>
            <a:pPr lvl="1"/>
            <a:r>
              <a:rPr lang="en-US" dirty="0" smtClean="0"/>
              <a:t>Block Design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Functionality</a:t>
            </a:r>
          </a:p>
          <a:p>
            <a:pPr lvl="1"/>
            <a:r>
              <a:rPr lang="en-US" dirty="0" smtClean="0"/>
              <a:t>Power/frequency scalability</a:t>
            </a:r>
          </a:p>
          <a:p>
            <a:pPr lvl="1"/>
            <a:r>
              <a:rPr lang="en-US" dirty="0" smtClean="0"/>
              <a:t>Jitter analysis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Conclusion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…but clock generation could RUIN purpose of low power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Therefore, need a low power, reliable(to the extent of the frequency) design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6324600" cy="36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3505200" y="1828800"/>
            <a:ext cx="762000" cy="403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47529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1447800"/>
            <a:ext cx="7772400" cy="5257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600" dirty="0" smtClean="0"/>
              <a:t>Will try to compare with lowest power reported in sampled literature [8]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Design specifications: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600" dirty="0" smtClean="0"/>
              <a:t>Main frequency 100 MHz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P2p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jitter &lt;5% of clock period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600" baseline="0" dirty="0" smtClean="0">
                <a:solidFill>
                  <a:schemeClr val="accent1"/>
                </a:solidFill>
              </a:rPr>
              <a:t>Power</a:t>
            </a:r>
            <a:r>
              <a:rPr lang="en-US" sz="2600" dirty="0" smtClean="0">
                <a:solidFill>
                  <a:schemeClr val="accent1"/>
                </a:solidFill>
              </a:rPr>
              <a:t> &lt;50 </a:t>
            </a:r>
            <a:r>
              <a:rPr lang="en-US" sz="2600" dirty="0" err="1" smtClean="0">
                <a:solidFill>
                  <a:schemeClr val="accent1"/>
                </a:solidFill>
              </a:rPr>
              <a:t>uW</a:t>
            </a:r>
            <a:endParaRPr lang="en-US" sz="2600" dirty="0" smtClean="0">
              <a:solidFill>
                <a:schemeClr val="accent1"/>
              </a:solidFill>
            </a:endParaRP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False lock prevention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Problem Statement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Expected Outcomes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Architectural Considerations</a:t>
            </a:r>
          </a:p>
          <a:p>
            <a:pPr lvl="1"/>
            <a:r>
              <a:rPr lang="en-US" dirty="0" smtClean="0"/>
              <a:t>Block Design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Functionality</a:t>
            </a:r>
          </a:p>
          <a:p>
            <a:pPr lvl="1"/>
            <a:r>
              <a:rPr lang="en-US" dirty="0" smtClean="0"/>
              <a:t>Power/frequency scalability</a:t>
            </a:r>
          </a:p>
          <a:p>
            <a:pPr lvl="1"/>
            <a:r>
              <a:rPr lang="en-US" dirty="0" smtClean="0"/>
              <a:t>Jitter analysis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Conclusion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Meets specifications</a:t>
            </a:r>
          </a:p>
          <a:p>
            <a:r>
              <a:rPr lang="en-US" dirty="0" smtClean="0"/>
              <a:t>Evaluations:</a:t>
            </a:r>
          </a:p>
          <a:p>
            <a:pPr lvl="1"/>
            <a:r>
              <a:rPr lang="en-US" dirty="0" smtClean="0"/>
              <a:t>Power consumption across V</a:t>
            </a:r>
            <a:r>
              <a:rPr lang="en-US" baseline="-25000" dirty="0" smtClean="0"/>
              <a:t>DD,  </a:t>
            </a:r>
            <a:r>
              <a:rPr lang="en-US" i="1" dirty="0" smtClean="0"/>
              <a:t>f</a:t>
            </a:r>
            <a:endParaRPr lang="en-US" dirty="0" smtClean="0"/>
          </a:p>
          <a:p>
            <a:pPr lvl="1"/>
            <a:r>
              <a:rPr lang="en-US" dirty="0" smtClean="0"/>
              <a:t>Acquisition range across V</a:t>
            </a:r>
            <a:r>
              <a:rPr lang="en-US" baseline="-25000" dirty="0" smtClean="0"/>
              <a:t>DD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Jitter analysis across </a:t>
            </a:r>
            <a:r>
              <a:rPr lang="en-US" i="1" dirty="0" smtClean="0"/>
              <a:t>f</a:t>
            </a:r>
          </a:p>
          <a:p>
            <a:pPr lvl="1"/>
            <a:r>
              <a:rPr lang="en-US" dirty="0" smtClean="0"/>
              <a:t>Supply noise sensitivity</a:t>
            </a:r>
          </a:p>
          <a:p>
            <a:pPr lvl="1"/>
            <a:r>
              <a:rPr lang="en-US" dirty="0" smtClean="0"/>
              <a:t>Process variation robustness</a:t>
            </a:r>
          </a:p>
          <a:p>
            <a:pPr lvl="1"/>
            <a:r>
              <a:rPr lang="en-US" dirty="0" smtClean="0"/>
              <a:t>Digital integration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Expected Outcomes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Approach</a:t>
            </a:r>
          </a:p>
          <a:p>
            <a:pPr lvl="1"/>
            <a:r>
              <a:rPr lang="en-US" dirty="0" smtClean="0"/>
              <a:t>Architectural Considerations</a:t>
            </a:r>
          </a:p>
          <a:p>
            <a:pPr lvl="1"/>
            <a:r>
              <a:rPr lang="en-US" dirty="0" smtClean="0"/>
              <a:t>Block Design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Functionality</a:t>
            </a:r>
          </a:p>
          <a:p>
            <a:pPr lvl="1"/>
            <a:r>
              <a:rPr lang="en-US" dirty="0" smtClean="0"/>
              <a:t>Power/frequency scalability</a:t>
            </a:r>
          </a:p>
          <a:p>
            <a:pPr lvl="1"/>
            <a:r>
              <a:rPr lang="en-US" dirty="0" smtClean="0"/>
              <a:t>Jitter analysis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Conclusion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1428</TotalTime>
  <Words>1136</Words>
  <Application>Microsoft Office PowerPoint</Application>
  <PresentationFormat>On-screen Show (4:3)</PresentationFormat>
  <Paragraphs>370</Paragraphs>
  <Slides>30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Equity</vt:lpstr>
      <vt:lpstr>Equation</vt:lpstr>
      <vt:lpstr>An Ultra Low Power DLL Design</vt:lpstr>
      <vt:lpstr>Outline</vt:lpstr>
      <vt:lpstr>Motivation and Application Space</vt:lpstr>
      <vt:lpstr>Outline</vt:lpstr>
      <vt:lpstr>Problem Statement</vt:lpstr>
      <vt:lpstr>Problem Statement</vt:lpstr>
      <vt:lpstr>Outline</vt:lpstr>
      <vt:lpstr>Expected Outcomes</vt:lpstr>
      <vt:lpstr>Outline</vt:lpstr>
      <vt:lpstr>Approach: Architecture Considerations</vt:lpstr>
      <vt:lpstr>Approach: Architecture Considerations</vt:lpstr>
      <vt:lpstr>Approach: Architecture Considerations</vt:lpstr>
      <vt:lpstr>Approach: Architecture Considerations</vt:lpstr>
      <vt:lpstr>Approach: Block Design</vt:lpstr>
      <vt:lpstr>Approach: Block Design</vt:lpstr>
      <vt:lpstr>Approach: Block Design</vt:lpstr>
      <vt:lpstr>Outline</vt:lpstr>
      <vt:lpstr>Results: Functionality</vt:lpstr>
      <vt:lpstr>Results: Functionality</vt:lpstr>
      <vt:lpstr>Results: Frequency/Power Scalability</vt:lpstr>
      <vt:lpstr>Results: Frequency/Power Scalability</vt:lpstr>
      <vt:lpstr>Results: Jitter Analysis</vt:lpstr>
      <vt:lpstr>Results: Jitter Analysis</vt:lpstr>
      <vt:lpstr>Results: Jitter Analysis</vt:lpstr>
      <vt:lpstr>Results: Jitter Analysis</vt:lpstr>
      <vt:lpstr>Results: Jitter Analysis</vt:lpstr>
      <vt:lpstr>Outline</vt:lpstr>
      <vt:lpstr>Discussions </vt:lpstr>
      <vt:lpstr>Conclusions</vt:lpstr>
      <vt:lpstr>Conclusions</vt:lpstr>
    </vt:vector>
  </TitlesOfParts>
  <Company>The Univeristy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Ultra Low Power DLL Design</dc:title>
  <dc:creator>yz4hz</dc:creator>
  <cp:lastModifiedBy>yz4hz</cp:lastModifiedBy>
  <cp:revision>183</cp:revision>
  <dcterms:created xsi:type="dcterms:W3CDTF">2011-04-25T17:58:08Z</dcterms:created>
  <dcterms:modified xsi:type="dcterms:W3CDTF">2011-04-26T17:46:21Z</dcterms:modified>
</cp:coreProperties>
</file>